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301" r:id="rId2"/>
    <p:sldId id="328" r:id="rId3"/>
    <p:sldId id="343" r:id="rId4"/>
    <p:sldId id="344" r:id="rId5"/>
    <p:sldId id="349" r:id="rId6"/>
    <p:sldId id="350" r:id="rId7"/>
    <p:sldId id="355" r:id="rId8"/>
    <p:sldId id="348" r:id="rId9"/>
    <p:sldId id="335" r:id="rId10"/>
    <p:sldId id="345" r:id="rId11"/>
    <p:sldId id="347" r:id="rId12"/>
    <p:sldId id="356" r:id="rId13"/>
    <p:sldId id="342" r:id="rId14"/>
  </p:sldIdLst>
  <p:sldSz cx="12192000" cy="6858000"/>
  <p:notesSz cx="6881813" cy="10002838"/>
  <p:embeddedFontLst>
    <p:embeddedFont>
      <p:font typeface="Clear Sans Light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Wingdings 2" pitchFamily="18" charset="2"/>
      <p:regular r:id="rId21"/>
    </p:embeddedFont>
    <p:embeddedFont>
      <p:font typeface="Tw Cen MT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101" autoAdjust="0"/>
  </p:normalViewPr>
  <p:slideViewPr>
    <p:cSldViewPr>
      <p:cViewPr varScale="1">
        <p:scale>
          <a:sx n="61" d="100"/>
          <a:sy n="61" d="100"/>
        </p:scale>
        <p:origin x="-1020" y="-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2119" cy="50014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1" y="0"/>
            <a:ext cx="2982119" cy="50014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DEF9583-EEF6-4E63-B02B-CD4A39FBB96F}" type="datetimeFigureOut">
              <a:rPr lang="en-US" smtClean="0"/>
              <a:pPr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50888"/>
            <a:ext cx="6665913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751348"/>
            <a:ext cx="5505450" cy="450127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500960"/>
            <a:ext cx="2982119" cy="50014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1" y="9500960"/>
            <a:ext cx="2982119" cy="50014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40973C-5EA3-4DAE-B833-1EE35D854A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037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665913" cy="375126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588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124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74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6755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9329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3658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266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056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2795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0973C-5EA3-4DAE-B833-1EE35D854A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233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020F4CE-5435-4701-AAC8-EA1E6731813B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43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0DA5-16F3-4098-A2C3-B7C9EA6CC5E7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5"/>
            <a:ext cx="27432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7"/>
            <a:ext cx="2946400" cy="365125"/>
          </a:xfrm>
        </p:spPr>
        <p:txBody>
          <a:bodyPr/>
          <a:lstStyle/>
          <a:p>
            <a:fld id="{00BC7240-A8F8-4169-B978-06F567191273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5" y="6248212"/>
            <a:ext cx="74313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D9AA-CDAF-4264-8E40-D677BC1B0A40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441540"/>
            <a:ext cx="1219200" cy="4164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12C01-B337-431F-9318-7676D22BA8DD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DBC3126-5CEB-41B4-B040-BB771EF40BB7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29EB7CA-4809-441B-B8C4-532729CD631A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86D2-6CD2-44DF-A481-88554C68BCDB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1260-5BFE-4898-9F3B-09FCB40DA5FB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8D92-1AAF-4A9E-BEA7-5A382E7ED13C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5"/>
            <a:ext cx="3556000" cy="365125"/>
          </a:xfrm>
        </p:spPr>
        <p:txBody>
          <a:bodyPr rtlCol="0"/>
          <a:lstStyle/>
          <a:p>
            <a:fld id="{C24EFAAB-0DE1-441B-88FD-36BBBE9CCAAA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11"/>
            <a:ext cx="6096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5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B32C2F0-3F69-4952-96D0-BAA96585AFA6}" type="datetime1">
              <a:rPr lang="en-US" smtClean="0"/>
              <a:pPr/>
              <a:t>10/2/2018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3" y="6248211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F83CB8-8EE8-4188-A3DB-C2D3FF6C04F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90800"/>
            <a:ext cx="9296400" cy="3429000"/>
          </a:xfrm>
        </p:spPr>
        <p:txBody>
          <a:bodyPr anchor="ctr">
            <a:normAutofit/>
          </a:bodyPr>
          <a:lstStyle/>
          <a:p>
            <a:r>
              <a:rPr lang="ru-RU" cap="none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Встраиваемый </a:t>
            </a:r>
            <a:r>
              <a:rPr lang="ru-RU" cap="none" dirty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модуль высокоточного спутникового трёхчастотного навигационного приемника </a:t>
            </a:r>
            <a:r>
              <a:rPr lang="ru-RU" cap="none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МС149.01</a:t>
            </a:r>
            <a:endParaRPr lang="en-US" cap="none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3886200" y="6019800"/>
            <a:ext cx="7315200" cy="6858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Михаил Клименко, ЗАО 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НТЦ «Модуль</a:t>
            </a: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», 2018 г.</a:t>
            </a:r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0EFC-6907-4BD6-8741-CD8A80588D1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1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542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Экспериментальные исследования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10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9" name="Рисунок 8" descr="G:\Документы\!Учеба Архивы\Модуль\Микроэлектроника-2018\images\Схема установки.tif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15" y="2819400"/>
            <a:ext cx="581685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430" b="13229"/>
          <a:stretch/>
        </p:blipFill>
        <p:spPr>
          <a:xfrm>
            <a:off x="7391400" y="2286000"/>
            <a:ext cx="3930376" cy="3581401"/>
          </a:xfrm>
          <a:prstGeom prst="rect">
            <a:avLst/>
          </a:prstGeom>
        </p:spPr>
      </p:pic>
      <p:sp>
        <p:nvSpPr>
          <p:cNvPr id="13" name="Объект 2"/>
          <p:cNvSpPr>
            <a:spLocks noGrp="1"/>
          </p:cNvSpPr>
          <p:nvPr>
            <p:ph sz="quarter" idx="1"/>
          </p:nvPr>
        </p:nvSpPr>
        <p:spPr>
          <a:xfrm>
            <a:off x="709815" y="1981200"/>
            <a:ext cx="5943600" cy="609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Схема установки:</a:t>
            </a:r>
            <a:endParaRPr lang="ru-RU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61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Экспериментальные исследования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11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40157689"/>
              </p:ext>
            </p:extLst>
          </p:nvPr>
        </p:nvGraphicFramePr>
        <p:xfrm>
          <a:off x="816864" y="3542056"/>
          <a:ext cx="10460736" cy="209674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615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211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151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892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МС149</a:t>
                      </a:r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.01</a:t>
                      </a:r>
                      <a:r>
                        <a:rPr lang="ru-RU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 (НТЦ «Модуль»)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Piksi</a:t>
                      </a:r>
                      <a:r>
                        <a:rPr lang="en-US" baseline="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 Multi</a:t>
                      </a:r>
                      <a:r>
                        <a:rPr lang="ru-RU" baseline="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 </a:t>
                      </a:r>
                      <a:r>
                        <a:rPr lang="en-US" baseline="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(Swift)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1" kern="1200" baseline="0" dirty="0" err="1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Lexon</a:t>
                      </a:r>
                      <a:r>
                        <a:rPr kumimoji="0" lang="en-US" b="1" kern="1200" baseline="0" dirty="0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 LGGD (</a:t>
                      </a:r>
                      <a:r>
                        <a:rPr kumimoji="0" lang="en-US" b="1" kern="1200" baseline="0" dirty="0" err="1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Javad</a:t>
                      </a:r>
                      <a:r>
                        <a:rPr kumimoji="0" lang="en-US" b="1" kern="1200" baseline="0" dirty="0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)</a:t>
                      </a:r>
                      <a:endParaRPr kumimoji="0" lang="en-US" b="1" kern="1200" baseline="0" dirty="0">
                        <a:solidFill>
                          <a:schemeClr val="tx1"/>
                        </a:solidFill>
                        <a:latin typeface="Clear Sans Light" panose="020B0303030202020304" pitchFamily="34" charset="0"/>
                        <a:ea typeface="+mn-ea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27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СКО</a:t>
                      </a:r>
                      <a:r>
                        <a:rPr lang="ru-RU" baseline="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 по долготе (мм)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kern="1200" dirty="0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4.2</a:t>
                      </a:r>
                      <a:endParaRPr kumimoji="0" lang="en-US" kern="1200" dirty="0">
                        <a:solidFill>
                          <a:schemeClr val="tx1"/>
                        </a:solidFill>
                        <a:latin typeface="Clear Sans Light" panose="020B0303030202020304" pitchFamily="34" charset="0"/>
                        <a:ea typeface="+mn-ea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kern="1200" dirty="0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4.1</a:t>
                      </a:r>
                      <a:endParaRPr kumimoji="0" lang="en-US" kern="1200" dirty="0">
                        <a:solidFill>
                          <a:schemeClr val="tx1"/>
                        </a:solidFill>
                        <a:latin typeface="Clear Sans Light" panose="020B0303030202020304" pitchFamily="34" charset="0"/>
                        <a:ea typeface="+mn-ea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kern="1200" dirty="0" smtClean="0">
                          <a:solidFill>
                            <a:schemeClr val="tx1"/>
                          </a:solidFill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4.6</a:t>
                      </a:r>
                      <a:endParaRPr kumimoji="0" lang="en-US" kern="1200" dirty="0">
                        <a:solidFill>
                          <a:schemeClr val="tx1"/>
                        </a:solidFill>
                        <a:latin typeface="Clear Sans Light" panose="020B0303030202020304" pitchFamily="34" charset="0"/>
                        <a:ea typeface="+mn-ea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927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СКО по широте (мм)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7.8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8.7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9.6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927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СКО по</a:t>
                      </a:r>
                      <a:r>
                        <a:rPr lang="ru-RU" baseline="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 высоте (мм)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kern="1200" dirty="0" smtClean="0">
                          <a:solidFill>
                            <a:schemeClr val="tx1"/>
                          </a:solidFill>
                          <a:effectLst/>
                          <a:latin typeface="Clear Sans Light" panose="020B0303030202020304" pitchFamily="34" charset="0"/>
                          <a:ea typeface="+mn-ea"/>
                          <a:cs typeface="Clear Sans Light" panose="020B0303030202020304" pitchFamily="34" charset="0"/>
                        </a:rPr>
                        <a:t>10.5</a:t>
                      </a:r>
                      <a:endParaRPr lang="en-US" dirty="0" smtClean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11.7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10.3</a:t>
                      </a:r>
                      <a:endParaRPr lang="en-US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Объект 2"/>
          <p:cNvSpPr>
            <a:spLocks noGrp="1"/>
          </p:cNvSpPr>
          <p:nvPr>
            <p:ph sz="quarter" idx="1"/>
          </p:nvPr>
        </p:nvSpPr>
        <p:spPr>
          <a:xfrm>
            <a:off x="3075432" y="2819400"/>
            <a:ext cx="5943600" cy="457200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Сравнительный эксперимент, </a:t>
            </a: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RTK:</a:t>
            </a:r>
            <a:endParaRPr lang="ru-RU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Спасибо за внимание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12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16698"/>
            <a:ext cx="9956800" cy="50789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877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Бонус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13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58441947"/>
              </p:ext>
            </p:extLst>
          </p:nvPr>
        </p:nvGraphicFramePr>
        <p:xfrm>
          <a:off x="816864" y="1600200"/>
          <a:ext cx="10871200" cy="518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5600">
                  <a:extLst>
                    <a:ext uri="{9D8B030D-6E8A-4147-A177-3AD203B41FA5}">
                      <a16:colId xmlns:a16="http://schemas.microsoft.com/office/drawing/2014/main" xmlns="" val="2746970676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xmlns="" val="1380383736"/>
                    </a:ext>
                  </a:extLst>
                </a:gridCol>
              </a:tblGrid>
              <a:tr h="619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Standalone:</a:t>
                      </a:r>
                      <a:endParaRPr lang="ru-RU" sz="2900" dirty="0" smtClean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 smtClean="0">
                          <a:latin typeface="Clear Sans Light" panose="020B0303030202020304" pitchFamily="34" charset="0"/>
                          <a:cs typeface="Clear Sans Light" panose="020B0303030202020304" pitchFamily="34" charset="0"/>
                        </a:rPr>
                        <a:t>RTK:</a:t>
                      </a:r>
                      <a:endParaRPr lang="ru-RU" sz="2900" dirty="0" smtClean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6390227"/>
                  </a:ext>
                </a:extLst>
              </a:tr>
              <a:tr h="4562061">
                <a:tc>
                  <a:txBody>
                    <a:bodyPr/>
                    <a:lstStyle/>
                    <a:p>
                      <a:pPr algn="ctr"/>
                      <a:endParaRPr lang="ru-RU" sz="2900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900" dirty="0">
                        <a:latin typeface="Clear Sans Light" panose="020B0303030202020304" pitchFamily="34" charset="0"/>
                        <a:cs typeface="Clear Sans Light" panose="020B03030302020203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3849504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24777"/>
            <a:ext cx="4572000" cy="44577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4533900" cy="4457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73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СБИС К1888ВС018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2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9" name="Объект 2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117336" cy="5257800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Встроенные 10-разряные АЦП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Аппаратный блок корреляторов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2 ядра </a:t>
            </a: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NMC3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Ядро </a:t>
            </a: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ARM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90800"/>
            <a:ext cx="7096230" cy="3886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4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3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04800" y="1516698"/>
            <a:ext cx="8153400" cy="534130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Сантиметровая 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точность (1</a:t>
            </a:r>
            <a:r>
              <a:rPr lang="el-GR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σ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):</a:t>
            </a:r>
          </a:p>
          <a:p>
            <a:pPr marL="834390" lvl="1" indent="-514350">
              <a:buFont typeface="Arial" panose="020B0604020202020204" pitchFamily="34" charset="0"/>
              <a:buChar char="•"/>
            </a:pP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В плане: </a:t>
            </a: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1 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см + </a:t>
            </a: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1ppm</a:t>
            </a:r>
          </a:p>
          <a:p>
            <a:pPr marL="834390" lvl="1" indent="-514350">
              <a:buFont typeface="Arial" panose="020B0604020202020204" pitchFamily="34" charset="0"/>
              <a:buChar char="•"/>
            </a:pP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По высоте: 1.5 см + 1</a:t>
            </a: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ppm</a:t>
            </a:r>
            <a:endParaRPr lang="ru-RU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Две системы, три частотных диапазона:</a:t>
            </a:r>
          </a:p>
          <a:p>
            <a:pPr marL="834390" lvl="1" indent="-514350">
              <a:buFont typeface="Arial" panose="020B0604020202020204" pitchFamily="34" charset="0"/>
              <a:buChar char="•"/>
            </a:pP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ГЛОНАСС </a:t>
            </a: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L1OF, L2OF, L3OC</a:t>
            </a:r>
            <a:endParaRPr lang="ru-RU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  <a:p>
            <a:pPr marL="834390" lvl="1" indent="-514350">
              <a:buFont typeface="Arial" panose="020B0604020202020204" pitchFamily="34" charset="0"/>
              <a:buChar char="•"/>
            </a:pP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GPS L1 C/A, L2CM, L5I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Темп решения 20 Гц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Аппаратная 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поддержка </a:t>
            </a:r>
            <a:r>
              <a:rPr lang="en-US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Galileo </a:t>
            </a: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и </a:t>
            </a:r>
            <a:r>
              <a:rPr lang="en-US" dirty="0" err="1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BeiDou</a:t>
            </a:r>
            <a:endParaRPr lang="en-US" dirty="0" smtClean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Совместимость с библиотекой высокоточной навигации </a:t>
            </a: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RTKL</a:t>
            </a: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IB</a:t>
            </a:r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990" t="26015" r="27257" b="16184"/>
          <a:stretch/>
        </p:blipFill>
        <p:spPr>
          <a:xfrm>
            <a:off x="7467600" y="2057400"/>
            <a:ext cx="4800600" cy="381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189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</a:t>
            </a:r>
            <a:b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</a:b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Структурная схема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4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7" name="Рисунок 6" descr="G:\Документы\!Учеба Архивы\Модуль\Микроэлектроника-2018\images\Схема модуля.tif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96" y="1676400"/>
            <a:ext cx="10232136" cy="4717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1968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</a:t>
            </a:r>
            <a:b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</a:b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Функциональная схема. Аналоговый тракт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5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1981200"/>
            <a:ext cx="9030320" cy="42713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78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</a:t>
            </a:r>
            <a:b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</a:b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Функциональная схема</a:t>
            </a:r>
            <a:r>
              <a:rPr lang="ru-RU" sz="4000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. </a:t>
            </a: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Цифровая часть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6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00" y="1669098"/>
            <a:ext cx="12126624" cy="49603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61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06802" y="1219133"/>
            <a:ext cx="14337002" cy="5562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</a:t>
            </a:r>
            <a:b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</a:b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Частотный план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7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06802" y="1219133"/>
            <a:ext cx="14337002" cy="55626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14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87" y="1524000"/>
            <a:ext cx="1163002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>
                <a:latin typeface="Clear Sans Light" panose="020B0303030202020304" pitchFamily="34" charset="0"/>
                <a:cs typeface="Clear Sans Light" panose="020B0303030202020304" pitchFamily="34" charset="0"/>
              </a:rPr>
              <a:t>Навигационный модуль МС149.01 Пользовательские </a:t>
            </a:r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приложения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8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135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Сферы применения МС149.01</a:t>
            </a:r>
            <a:endParaRPr lang="en-US" sz="4000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4F83CB8-8EE8-4188-A3DB-C2D3FF6C04F8}" type="slidenum">
              <a:rPr lang="en-US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pPr/>
              <a:t>9</a:t>
            </a:fld>
            <a:endParaRPr lang="en-US" dirty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53745" y="1499871"/>
            <a:ext cx="10997438" cy="4900929"/>
          </a:xfrm>
        </p:spPr>
        <p:txBody>
          <a:bodyPr numCol="1" anchor="ctr"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Беспилотные автомобили</a:t>
            </a:r>
            <a:endParaRPr lang="en-US" dirty="0" smtClean="0">
              <a:latin typeface="Clear Sans Light" panose="020B0303030202020304" pitchFamily="34" charset="0"/>
              <a:cs typeface="Clear Sans Light" panose="020B03030302020203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Робототехника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UAV (</a:t>
            </a:r>
            <a:r>
              <a:rPr lang="ru-RU" dirty="0" err="1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дроны</a:t>
            </a: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Сервисы, основанные на местоположении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Земледелие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Геодезия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R&amp;D (</a:t>
            </a:r>
            <a:r>
              <a:rPr lang="ru-RU" dirty="0" smtClean="0">
                <a:latin typeface="Clear Sans Light" panose="020B0303030202020304" pitchFamily="34" charset="0"/>
                <a:cs typeface="Clear Sans Light" panose="020B0303030202020304" pitchFamily="34" charset="0"/>
              </a:rPr>
              <a:t>платформа для исследований)</a:t>
            </a:r>
          </a:p>
        </p:txBody>
      </p:sp>
    </p:spTree>
    <p:extLst>
      <p:ext uri="{BB962C8B-B14F-4D97-AF65-F5344CB8AC3E}">
        <p14:creationId xmlns="" xmlns:p14="http://schemas.microsoft.com/office/powerpoint/2010/main" val="36121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6923</TotalTime>
  <Words>219</Words>
  <Application>Microsoft Office PowerPoint</Application>
  <PresentationFormat>Произвольный</PresentationFormat>
  <Paragraphs>76</Paragraphs>
  <Slides>13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Clear Sans Light</vt:lpstr>
      <vt:lpstr>Wingdings</vt:lpstr>
      <vt:lpstr>Calibri</vt:lpstr>
      <vt:lpstr>Wingdings 2</vt:lpstr>
      <vt:lpstr>Tw Cen MT</vt:lpstr>
      <vt:lpstr>Median</vt:lpstr>
      <vt:lpstr>Встраиваемый модуль высокоточного спутникового трёхчастотного навигационного приемника МС149.01</vt:lpstr>
      <vt:lpstr>СБИС К1888ВС018</vt:lpstr>
      <vt:lpstr>Навигационный модуль МС149.01</vt:lpstr>
      <vt:lpstr>Навигационный модуль МС149.01 Структурная схема</vt:lpstr>
      <vt:lpstr>Навигационный модуль МС149.01 Функциональная схема. Аналоговый тракт</vt:lpstr>
      <vt:lpstr>Навигационный модуль МС149.01 Функциональная схема. Цифровая часть</vt:lpstr>
      <vt:lpstr>Навигационный модуль МС149.01 Частотный план</vt:lpstr>
      <vt:lpstr>Навигационный модуль МС149.01 Пользовательские приложения</vt:lpstr>
      <vt:lpstr>Сферы применения МС149.01</vt:lpstr>
      <vt:lpstr>Экспериментальные исследования</vt:lpstr>
      <vt:lpstr>Экспериментальные исследования</vt:lpstr>
      <vt:lpstr>Спасибо за внимание</vt:lpstr>
      <vt:lpstr>Бонус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Микроэлектроника</dc:title>
  <dc:creator>MKlimenko</dc:creator>
  <cp:lastModifiedBy>User</cp:lastModifiedBy>
  <cp:revision>555</cp:revision>
  <cp:lastPrinted>2016-01-15T21:02:41Z</cp:lastPrinted>
  <dcterms:created xsi:type="dcterms:W3CDTF">2012-11-15T23:20:11Z</dcterms:created>
  <dcterms:modified xsi:type="dcterms:W3CDTF">2018-10-02T14:52:58Z</dcterms:modified>
</cp:coreProperties>
</file>